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70" r:id="rId5"/>
    <p:sldId id="273" r:id="rId6"/>
    <p:sldId id="277" r:id="rId7"/>
    <p:sldId id="276" r:id="rId8"/>
    <p:sldId id="275" r:id="rId9"/>
    <p:sldId id="278" r:id="rId10"/>
    <p:sldId id="299" r:id="rId11"/>
    <p:sldId id="294" r:id="rId12"/>
    <p:sldId id="291" r:id="rId13"/>
    <p:sldId id="292" r:id="rId14"/>
    <p:sldId id="297" r:id="rId15"/>
    <p:sldId id="296" r:id="rId16"/>
    <p:sldId id="293" r:id="rId17"/>
    <p:sldId id="271" r:id="rId18"/>
    <p:sldId id="282" r:id="rId19"/>
    <p:sldId id="283" r:id="rId20"/>
    <p:sldId id="284" r:id="rId21"/>
    <p:sldId id="280" r:id="rId22"/>
    <p:sldId id="285" r:id="rId23"/>
    <p:sldId id="286" r:id="rId24"/>
    <p:sldId id="290" r:id="rId25"/>
    <p:sldId id="287" r:id="rId26"/>
    <p:sldId id="288" r:id="rId27"/>
    <p:sldId id="298" r:id="rId28"/>
    <p:sldId id="274" r:id="rId29"/>
  </p:sldIdLst>
  <p:sldSz cx="12192000" cy="6858000"/>
  <p:notesSz cx="6858000" cy="1295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C6E"/>
    <a:srgbClr val="63816D"/>
    <a:srgbClr val="FFFFFF"/>
    <a:srgbClr val="FEFDFD"/>
    <a:srgbClr val="FAF9F8"/>
    <a:srgbClr val="F7F5F3"/>
    <a:srgbClr val="FAF8F7"/>
    <a:srgbClr val="C1CDC5"/>
    <a:srgbClr val="D4E4FE"/>
    <a:srgbClr val="C2D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D5535-6946-E2B0-A189-80C693F6EE3E}" v="3" dt="2021-10-26T08:53:53.696"/>
    <p1510:client id="{BAA23B28-3EAF-46C6-A4AE-F991E4D8235E}" v="1077" vWet="1079" dt="2021-10-26T11:46:54.583"/>
    <p1510:client id="{C15ED1D0-02CD-4AFC-9C94-6C5862EC5F8E}" v="15504" dt="2021-10-26T12:38:19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578" autoAdjust="0"/>
  </p:normalViewPr>
  <p:slideViewPr>
    <p:cSldViewPr snapToGrid="0">
      <p:cViewPr varScale="1">
        <p:scale>
          <a:sx n="56" d="100"/>
          <a:sy n="56" d="100"/>
        </p:scale>
        <p:origin x="16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5D5C6-6CD5-4389-B30F-7AA8F4D00C0F}" type="datetimeFigureOut">
              <a:rPr lang="fi-FI"/>
              <a:t>22.11.2021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2C0BEC-D89E-46F9-B619-306AC22FD364}" type="slidenum">
              <a:rPr lang="fi-FI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4110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1183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4691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603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48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063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fi-FI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2329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9851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i-FI" sz="1800" b="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0551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58624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1999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b="0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610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2099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578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i-FI" sz="1800" b="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407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i-FI" sz="1800" b="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064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i-FI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8773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97362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>
              <a:sym typeface="Wingdings" panose="05000000000000000000" pitchFamily="2" charset="2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25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616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91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fi-FI" dirty="0">
              <a:cs typeface="Calibri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8036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7332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2146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="0" dirty="0">
              <a:solidFill>
                <a:srgbClr val="63816D"/>
              </a:solidFill>
              <a:latin typeface="Baskerville Old Face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07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326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C0BEC-D89E-46F9-B619-306AC22FD364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025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973B6D-E829-4344-A412-914643524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AC65860-8C99-4B7F-836F-740DADFFE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0AA39E0-FFD0-46E8-93BC-043933C8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C155CE0-08E5-4E8F-AC80-A927D40D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1029E11-F30C-496C-A928-F54ECF0B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636373-E2A6-4060-924F-4DC198FA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6FD93C0D-0BA6-4B09-B407-1BDAA8EA9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999414C-8B69-4B60-ACD0-AF148C7A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6884EB5-D8CC-46B0-B4DA-5678E18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B5FA69F-0F3E-4706-8028-71269816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4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9ECF270B-C4B2-4609-87F4-864C0056B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25CDEF56-E78C-4945-92E9-F3B5FA789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CAA04A6-99D1-4412-8CFD-07C4A9E6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276366B-FF91-45E8-8909-F75F6D0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9E7F3E2-A26C-4B84-8833-6EDE3B7D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94CDAA4-8700-44C2-83AC-FEB308D5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6E444C0-A8BC-465A-BBCC-33269BEF1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4DFEC28-8E7C-47FA-8796-823871AB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BBACCCA-4D51-4A3D-9EE4-899306A8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C846FB8-9E2F-4CF9-92FC-3F2A951E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7496E2-E624-45C8-85B2-7EDFD300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8AD4B28-D92D-4AE4-AB7E-0AFF3BBA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F2BAA26-061A-431D-89AA-A39E468E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85523D2C-9455-439A-83A9-5A41B1E5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BA35005-6DC3-4A5B-A641-343690B37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927F223-1927-4E76-A48D-2D9C33A5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52C95BF-B4E8-4A23-B81E-B62434CA4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582314F-F5D3-4B8E-B489-5B5775BD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9087F82-DAE5-4183-BAE6-8EE0B8BE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E81EA216-C3E4-4428-9C97-FC0C234E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E0CFB862-81E1-41DB-82A3-94EEA039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A55607-437B-48A4-ABD3-51B61C8F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FB6CCECA-7F05-4032-8421-700EF748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002CF3B-0920-45AC-9F14-1E84D267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5E951133-E99D-4104-B6C6-AAE4D811A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C2530C8-5C00-4E0A-B4F4-22A5E9CF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FE13309-CD10-448C-9683-627E58DA4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3B702D7-30AA-4EAC-A1EE-FBA2B302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68C84F68-1515-4ACC-814F-D40D722F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1E031F1-D271-4FD9-94FA-1E874D4A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2FC2BD9-5AA5-4CD5-A320-7CFD1DD8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6E7DBB6-0A8A-46D3-875B-8FF3A51B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74F4ABAF-7CC3-433D-97FB-78A84F9E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2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0AD3F8E-F8F4-403D-8EE3-49CB3012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C6F9D1E-F238-4A36-B804-E70B3B5C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E8BB3AF7-049C-4CC8-B1FD-1B94B74F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6F9BF4D-672C-4415-A52C-3D609BAB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1BD7905-67A7-4DD8-BF03-11D59B3B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BDD5CC4-968A-4A7E-9E2C-11C3F4282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64B910B-F499-425F-B162-6D0F7E32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1879A314-7D74-473B-99A1-48A348B2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24FA68CA-B2BA-4886-9058-F0B19052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8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B2D3454-1715-4E45-9D01-9B8F4D98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3B4932C-AD5A-4FA1-A374-4C13FBBD7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B80D568B-9707-4182-BF54-A3C7E3D26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7DC9282-7485-4697-831C-2DFB0E17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AFFD706-F809-442F-832A-662CA041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BD3DE8A-F586-430A-8234-BBCC92FB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2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70D5E042-F77C-40A0-B217-57B4E4C2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7980E2B-DBF4-4C53-BC1F-0BACABF7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A739C34-5C6A-4F2D-9DB3-F84AD0E08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C7FA7-96F2-4F4C-B2E3-6775509222D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8EE4941-0C13-4000-8CD8-D6A3AF395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117112-3008-4553-B0E0-F9FF2CD73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F3CA-901C-4A9F-957B-E72FA81E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1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543C137-BBB8-4535-A6D4-9097D40D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4812E8CA-3CBC-431B-8B8D-62A22E5D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470" y="925496"/>
            <a:ext cx="5555530" cy="244929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B35ED8F8-7AB5-4393-ADCD-812E3EB6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470" y="3598879"/>
            <a:ext cx="5555530" cy="7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A0B769F9-D9A7-46F3-AF1D-F7C247AE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1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 descr="Kuva, joka sisältää kohteen sisä, seinä&#10;&#10;Kuvaus luotu automaattisesti">
            <a:extLst>
              <a:ext uri="{FF2B5EF4-FFF2-40B4-BE49-F238E27FC236}">
                <a16:creationId xmlns:a16="http://schemas.microsoft.com/office/drawing/2014/main" id="{CE35A4F0-47E8-4819-8BB8-CC5A7E467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9" y="1286903"/>
            <a:ext cx="6339964" cy="3564495"/>
          </a:xfrm>
          <a:prstGeom prst="rect">
            <a:avLst/>
          </a:prstGeom>
        </p:spPr>
      </p:pic>
      <p:sp>
        <p:nvSpPr>
          <p:cNvPr id="11" name="Tekstiruutu 10">
            <a:extLst>
              <a:ext uri="{FF2B5EF4-FFF2-40B4-BE49-F238E27FC236}">
                <a16:creationId xmlns:a16="http://schemas.microsoft.com/office/drawing/2014/main" id="{A75869DE-9693-43AC-956A-2F6AD13EE832}"/>
              </a:ext>
            </a:extLst>
          </p:cNvPr>
          <p:cNvSpPr txBox="1"/>
          <p:nvPr/>
        </p:nvSpPr>
        <p:spPr>
          <a:xfrm>
            <a:off x="7831137" y="577290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 panose="02020602080505020303" pitchFamily="18" charset="0"/>
              </a:rPr>
              <a:t>Ruukun tulostusprosessi</a:t>
            </a:r>
            <a:endParaRPr lang="fi-FI">
              <a:latin typeface="Baskerville Old Face" panose="02020602080505020303" pitchFamily="18" charset="0"/>
            </a:endParaRPr>
          </a:p>
        </p:txBody>
      </p:sp>
      <p:pic>
        <p:nvPicPr>
          <p:cNvPr id="12" name="Kuva 11" descr="Kuva, joka sisältää kohteen sisä, metalli&#10;&#10;Kuvaus luotu automaattisesti">
            <a:extLst>
              <a:ext uri="{FF2B5EF4-FFF2-40B4-BE49-F238E27FC236}">
                <a16:creationId xmlns:a16="http://schemas.microsoft.com/office/drawing/2014/main" id="{1DDB1895-A376-4A2C-8F06-25A1E30C3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6" y="696564"/>
            <a:ext cx="3175001" cy="5099241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ABC073C2-6DEA-43ED-AA4D-2BD59508BE48}"/>
              </a:ext>
            </a:extLst>
          </p:cNvPr>
          <p:cNvSpPr txBox="1"/>
          <p:nvPr/>
        </p:nvSpPr>
        <p:spPr>
          <a:xfrm>
            <a:off x="651289" y="485139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 panose="02020602080505020303" pitchFamily="18" charset="0"/>
              </a:rPr>
              <a:t>Kasvatusruukkujen tulostusprosessi</a:t>
            </a:r>
          </a:p>
        </p:txBody>
      </p:sp>
    </p:spTree>
    <p:extLst>
      <p:ext uri="{BB962C8B-B14F-4D97-AF65-F5344CB8AC3E}">
        <p14:creationId xmlns:p14="http://schemas.microsoft.com/office/powerpoint/2010/main" val="148195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1B51499-0B87-4F71-B252-B33494927A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56" y="684635"/>
            <a:ext cx="3637667" cy="48502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87F03C4A-175B-4F14-B4F6-7198D280FA9A}"/>
              </a:ext>
            </a:extLst>
          </p:cNvPr>
          <p:cNvSpPr txBox="1"/>
          <p:nvPr/>
        </p:nvSpPr>
        <p:spPr>
          <a:xfrm>
            <a:off x="8082788" y="553486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 panose="02020602080505020303" pitchFamily="18" charset="0"/>
              </a:rPr>
              <a:t>Valuepoksihartsin testaus</a:t>
            </a:r>
            <a:endParaRPr lang="fi-FI">
              <a:latin typeface="Baskerville Old Face" panose="02020602080505020303" pitchFamily="18" charset="0"/>
            </a:endParaRP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BFC86D5A-8811-4968-9569-CBEF9911FF89}"/>
              </a:ext>
            </a:extLst>
          </p:cNvPr>
          <p:cNvSpPr txBox="1"/>
          <p:nvPr/>
        </p:nvSpPr>
        <p:spPr>
          <a:xfrm>
            <a:off x="426951" y="553486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 panose="02020602080505020303" pitchFamily="18" charset="0"/>
              </a:rPr>
              <a:t>Valmis ruukkuteline</a:t>
            </a:r>
            <a:endParaRPr lang="fi-FI">
              <a:latin typeface="Baskerville Old Face" panose="02020602080505020303" pitchFamily="18" charset="0"/>
            </a:endParaRPr>
          </a:p>
        </p:txBody>
      </p:sp>
      <p:pic>
        <p:nvPicPr>
          <p:cNvPr id="3" name="Kuva 2" descr="Kuva, joka sisältää kohteen sisä&#10;&#10;Kuvaus luotu automaattisesti">
            <a:extLst>
              <a:ext uri="{FF2B5EF4-FFF2-40B4-BE49-F238E27FC236}">
                <a16:creationId xmlns:a16="http://schemas.microsoft.com/office/drawing/2014/main" id="{45FE2AF5-EE9F-467C-96B3-3A4D9253F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5" y="704509"/>
            <a:ext cx="3637668" cy="4850223"/>
          </a:xfrm>
          <a:prstGeom prst="rect">
            <a:avLst/>
          </a:prstGeom>
        </p:spPr>
      </p:pic>
      <p:pic>
        <p:nvPicPr>
          <p:cNvPr id="12" name="Kuva 11" descr="Kuva, joka sisältää kohteen sisä, sotkuinen&#10;&#10;Kuvaus luotu automaattisesti">
            <a:extLst>
              <a:ext uri="{FF2B5EF4-FFF2-40B4-BE49-F238E27FC236}">
                <a16:creationId xmlns:a16="http://schemas.microsoft.com/office/drawing/2014/main" id="{7476F573-4971-4AB4-9430-B068F96BC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43" y="704508"/>
            <a:ext cx="3637668" cy="48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8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51F21552-C88E-4AE3-9713-324EA3B9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61" y="316215"/>
            <a:ext cx="3933344" cy="1670735"/>
          </a:xfrm>
          <a:prstGeom prst="rect">
            <a:avLst/>
          </a:prstGeom>
        </p:spPr>
      </p:pic>
      <p:sp>
        <p:nvSpPr>
          <p:cNvPr id="6" name="Tekstiruutu 5">
            <a:extLst>
              <a:ext uri="{FF2B5EF4-FFF2-40B4-BE49-F238E27FC236}">
                <a16:creationId xmlns:a16="http://schemas.microsoft.com/office/drawing/2014/main" id="{4D212DBD-455F-4617-8CD0-E38C5D0F508F}"/>
              </a:ext>
            </a:extLst>
          </p:cNvPr>
          <p:cNvSpPr txBox="1"/>
          <p:nvPr/>
        </p:nvSpPr>
        <p:spPr>
          <a:xfrm>
            <a:off x="4045952" y="61724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 panose="02020602080505020303" pitchFamily="18" charset="0"/>
              </a:rPr>
              <a:t>Valmis ruukku hyllyllä</a:t>
            </a:r>
            <a:endParaRPr lang="fi-FI">
              <a:latin typeface="Baskerville Old Face" panose="02020602080505020303" pitchFamily="18" charset="0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B03B670-EFA1-48DC-8CD0-81EE5073F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806" y="2312749"/>
            <a:ext cx="7779727" cy="38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D8ED5959-CC89-4F39-AFBC-6621A00C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4" y="405805"/>
            <a:ext cx="4448895" cy="1639841"/>
          </a:xfrm>
          <a:prstGeom prst="rect">
            <a:avLst/>
          </a:prstGeom>
        </p:spPr>
      </p:pic>
      <p:pic>
        <p:nvPicPr>
          <p:cNvPr id="31" name="Kuva 30">
            <a:extLst>
              <a:ext uri="{FF2B5EF4-FFF2-40B4-BE49-F238E27FC236}">
                <a16:creationId xmlns:a16="http://schemas.microsoft.com/office/drawing/2014/main" id="{28512E42-4805-4FC6-A81F-655FAE821E6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0" y="2734613"/>
            <a:ext cx="5556279" cy="19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kstiruutu 35">
            <a:extLst>
              <a:ext uri="{FF2B5EF4-FFF2-40B4-BE49-F238E27FC236}">
                <a16:creationId xmlns:a16="http://schemas.microsoft.com/office/drawing/2014/main" id="{1B34ECCD-D69F-4CED-B1EC-5FAC455BCABD}"/>
              </a:ext>
            </a:extLst>
          </p:cNvPr>
          <p:cNvSpPr txBox="1"/>
          <p:nvPr/>
        </p:nvSpPr>
        <p:spPr>
          <a:xfrm>
            <a:off x="482108" y="4657807"/>
            <a:ext cx="60944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700">
                <a:solidFill>
                  <a:srgbClr val="63816D"/>
                </a:solidFill>
                <a:latin typeface="Baskerville Old Face" panose="02020602080505020303" pitchFamily="18" charset="0"/>
              </a:rPr>
              <a:t>Mobiiliapplikaation väripaletti</a:t>
            </a:r>
            <a:endParaRPr lang="fi-FI" sz="1700">
              <a:latin typeface="Baskerville Old Face" panose="02020602080505020303" pitchFamily="18" charset="0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37CF28C-1EA5-4056-875D-B8A253D3CB9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206" y="494270"/>
            <a:ext cx="2708025" cy="5869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83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A880827-6123-45AD-904F-32AE85F9BA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86" y="708029"/>
            <a:ext cx="2395573" cy="51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BA69217C-0E44-4D94-ABD0-FA1C337BCB4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68" y="708029"/>
            <a:ext cx="2395573" cy="51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591EE43-50BF-49C8-A6CC-6431E2084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47" y="519125"/>
            <a:ext cx="4019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1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101EA9BF-E0C1-49A5-A61E-CE973C7261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603" y="1240869"/>
            <a:ext cx="2190741" cy="483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F792C098-CDEB-4F54-952E-EF68756439D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92" y="1240869"/>
            <a:ext cx="2190741" cy="483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57B1EC5F-6FB5-489B-BCDA-24641AEE873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1" y="1240869"/>
            <a:ext cx="2190741" cy="483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03A61F1E-EC80-4304-8563-970B15824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04" y="478844"/>
            <a:ext cx="3276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6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654230AC-68E0-4C71-BA51-597D1B803B7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18" y="803189"/>
            <a:ext cx="2372497" cy="525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EB3EB36A-DF4A-43F2-8C6C-C18B6D32292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79" y="803189"/>
            <a:ext cx="2372497" cy="525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EBCB0480-10A9-4D5E-BE92-44ABFE705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63" y="534949"/>
            <a:ext cx="3312986" cy="13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73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Kuva 33">
            <a:extLst>
              <a:ext uri="{FF2B5EF4-FFF2-40B4-BE49-F238E27FC236}">
                <a16:creationId xmlns:a16="http://schemas.microsoft.com/office/drawing/2014/main" id="{C52C45DB-08D6-4589-A6C6-8067100604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95" y="1765478"/>
            <a:ext cx="2216773" cy="46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Kuva 34">
            <a:extLst>
              <a:ext uri="{FF2B5EF4-FFF2-40B4-BE49-F238E27FC236}">
                <a16:creationId xmlns:a16="http://schemas.microsoft.com/office/drawing/2014/main" id="{F42F677A-EB49-49FB-8132-F5C12E02594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20" y="1765479"/>
            <a:ext cx="2216773" cy="46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Kuva 35">
            <a:extLst>
              <a:ext uri="{FF2B5EF4-FFF2-40B4-BE49-F238E27FC236}">
                <a16:creationId xmlns:a16="http://schemas.microsoft.com/office/drawing/2014/main" id="{105F4370-DE7E-4C54-95CF-A6BFC701084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845" y="1765478"/>
            <a:ext cx="2216773" cy="46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66AB3AC2-6CC3-4833-BD7B-868680F8F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12" y="392622"/>
            <a:ext cx="4476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3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1AC02854-0892-481B-9EEA-8FD2BDC5C0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43" y="1680519"/>
            <a:ext cx="2308050" cy="487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6271C6D2-ABFA-4FE3-8D10-EADBC635CE6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62" y="1680519"/>
            <a:ext cx="2308050" cy="487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82B2F54-87E8-4F8B-AE2C-3B0C04AB45F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781" y="1680520"/>
            <a:ext cx="2308050" cy="487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ABCA0D5D-FCD9-454D-B09D-7314F9A4E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12" y="302945"/>
            <a:ext cx="42005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>
            <a:extLst>
              <a:ext uri="{FF2B5EF4-FFF2-40B4-BE49-F238E27FC236}">
                <a16:creationId xmlns:a16="http://schemas.microsoft.com/office/drawing/2014/main" id="{1D40E431-C510-4B37-AFA4-E40E17AD4DCE}"/>
              </a:ext>
            </a:extLst>
          </p:cNvPr>
          <p:cNvSpPr/>
          <p:nvPr/>
        </p:nvSpPr>
        <p:spPr>
          <a:xfrm>
            <a:off x="686705" y="2822701"/>
            <a:ext cx="7459578" cy="275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BA8AE90B-D742-4D08-9A05-956EEFFB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76" y="636858"/>
            <a:ext cx="3500487" cy="1804289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5CD1A964-B7DE-49C7-9EFC-7D94609FB8D5}"/>
              </a:ext>
            </a:extLst>
          </p:cNvPr>
          <p:cNvSpPr txBox="1"/>
          <p:nvPr/>
        </p:nvSpPr>
        <p:spPr>
          <a:xfrm>
            <a:off x="1501363" y="3073997"/>
            <a:ext cx="6642533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Automatisoitu kastelujärjestelmä</a:t>
            </a:r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Harrastetoimintaan ja pikkutarkkuutta vaativien kasvi-intoilijoiden iloksi</a:t>
            </a:r>
            <a:endParaRPr lang="fi-FI">
              <a:solidFill>
                <a:srgbClr val="63816D"/>
              </a:solidFill>
              <a:latin typeface="Baskerville Old Face"/>
              <a:ea typeface="+mn-lt"/>
              <a:cs typeface="+mn-lt"/>
            </a:endParaRPr>
          </a:p>
          <a:p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Sisäkäyttöön ja pääsääntöisesti ruokayrttien kasvattamiseen </a:t>
            </a:r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Mobiilisovellus: </a:t>
            </a:r>
            <a:r>
              <a:rPr lang="fi" b="1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React Native</a:t>
            </a:r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 </a:t>
            </a:r>
            <a:endParaRPr lang="fi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  <a:p>
            <a:r>
              <a:rPr lang="fi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ePlant- ruukku: </a:t>
            </a:r>
            <a:r>
              <a:rPr lang="fi" b="1">
                <a:solidFill>
                  <a:srgbClr val="63816D"/>
                </a:solidFill>
                <a:latin typeface="Baskerville Old Face"/>
                <a:ea typeface="+mn-lt"/>
                <a:cs typeface="+mn-lt"/>
              </a:rPr>
              <a:t>C++ </a:t>
            </a:r>
            <a:endParaRPr lang="fi" b="1">
              <a:solidFill>
                <a:srgbClr val="63816D"/>
              </a:solidFill>
              <a:latin typeface="Baskerville Old Face" panose="02020602080505020303" pitchFamily="18" charset="0"/>
              <a:ea typeface="+mn-lt"/>
              <a:cs typeface="+mn-lt"/>
            </a:endParaRPr>
          </a:p>
        </p:txBody>
      </p:sp>
      <p:pic>
        <p:nvPicPr>
          <p:cNvPr id="6" name="Kuva 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F89661C-8BF2-4396-A94C-099F7EFB50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5" y="3610270"/>
            <a:ext cx="628048" cy="366219"/>
          </a:xfrm>
          <a:prstGeom prst="rect">
            <a:avLst/>
          </a:prstGeom>
        </p:spPr>
      </p:pic>
      <p:pic>
        <p:nvPicPr>
          <p:cNvPr id="7" name="Kuva 6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4016AEC-8E97-48F6-91F1-AACBA1C7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5" y="4680130"/>
            <a:ext cx="628048" cy="366219"/>
          </a:xfrm>
          <a:prstGeom prst="rect">
            <a:avLst/>
          </a:prstGeom>
        </p:spPr>
      </p:pic>
      <p:pic>
        <p:nvPicPr>
          <p:cNvPr id="9" name="Kuva 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34D4F336-06ED-468B-A367-576D54C99E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5" y="4145200"/>
            <a:ext cx="628048" cy="366219"/>
          </a:xfrm>
          <a:prstGeom prst="rect">
            <a:avLst/>
          </a:prstGeom>
        </p:spPr>
      </p:pic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53DAA40-7917-41AC-884A-1235113CEF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5" y="3102473"/>
            <a:ext cx="628048" cy="366219"/>
          </a:xfrm>
          <a:prstGeom prst="rect">
            <a:avLst/>
          </a:prstGeom>
        </p:spPr>
      </p:pic>
      <p:pic>
        <p:nvPicPr>
          <p:cNvPr id="17" name="Kuva 16">
            <a:extLst>
              <a:ext uri="{FF2B5EF4-FFF2-40B4-BE49-F238E27FC236}">
                <a16:creationId xmlns:a16="http://schemas.microsoft.com/office/drawing/2014/main" id="{176B4933-EAE8-469F-A3EB-1550A15B2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919" y="1931241"/>
            <a:ext cx="29813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5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E8D2F092-FEAB-454B-98B8-A13D9F9D1FA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336" y="1263281"/>
            <a:ext cx="2334336" cy="49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1500D9A2-7DAA-4E20-B55E-703F9E8F4EB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478" y="1263281"/>
            <a:ext cx="2334336" cy="493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FD8F5AE-9119-42FF-8E64-9199F9971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63" y="389097"/>
            <a:ext cx="3162300" cy="1200150"/>
          </a:xfrm>
          <a:prstGeom prst="rect">
            <a:avLst/>
          </a:prstGeom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CB17C1DE-0303-4D34-8AD7-1EA278E35B3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194" y="1263281"/>
            <a:ext cx="2334336" cy="493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64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44951FF3-8E89-4A2D-BD01-D7E6774145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30" y="1110006"/>
            <a:ext cx="2286000" cy="49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72D45C2F-B556-4F45-89E2-A350A251A9B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44" y="1110005"/>
            <a:ext cx="2286000" cy="49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F1CC8063-6DE1-4120-B62F-99B1C051CF2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158" y="1110005"/>
            <a:ext cx="2286000" cy="49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C183285-5CBF-4EF2-9265-F30368298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70" y="548032"/>
            <a:ext cx="27336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5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148E4DFB-0AA3-42C2-A723-1BAC4ED09A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9" y="1537230"/>
            <a:ext cx="2392485" cy="498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1A27E0F4-7260-438D-A16F-7727320299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83" y="1531052"/>
            <a:ext cx="2392486" cy="498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2FCBDBF0-2BAC-4DA1-AC2A-D799750BBA0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76" y="1531051"/>
            <a:ext cx="2392487" cy="498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FE317BE7-316C-4689-8132-1B7713DA1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05" y="267597"/>
            <a:ext cx="3945884" cy="10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1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CC2EF723-EBD5-4600-8F74-2A9C9BD668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26" y="1767016"/>
            <a:ext cx="2261286" cy="48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D64B44A9-3973-43C8-9C96-4B5EF1E16C3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985" y="1767016"/>
            <a:ext cx="2261287" cy="48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989DFF9A-513B-4DBA-8FCF-3B7A882DE23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45" y="1767016"/>
            <a:ext cx="2261286" cy="48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F7A1DFE9-E4D7-4B3C-8FCC-16B7A8216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10" y="457091"/>
            <a:ext cx="2363324" cy="13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0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6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7A8DB389-74F7-4B1F-8967-3AC3DFAE0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9" y="532453"/>
            <a:ext cx="4160252" cy="1717763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3AE932E7-0655-48D9-B19A-835BB79DDBFB}"/>
              </a:ext>
            </a:extLst>
          </p:cNvPr>
          <p:cNvSpPr/>
          <p:nvPr/>
        </p:nvSpPr>
        <p:spPr>
          <a:xfrm>
            <a:off x="339023" y="2508929"/>
            <a:ext cx="6886966" cy="3967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FF2732EA-4C4D-46D1-B4DA-A72B1A9C8136}"/>
              </a:ext>
            </a:extLst>
          </p:cNvPr>
          <p:cNvSpPr txBox="1"/>
          <p:nvPr/>
        </p:nvSpPr>
        <p:spPr>
          <a:xfrm>
            <a:off x="735796" y="2782669"/>
            <a:ext cx="6490193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 b="1">
                <a:solidFill>
                  <a:srgbClr val="63816D"/>
                </a:solidFill>
                <a:latin typeface="Baskerville Old Face"/>
              </a:rPr>
              <a:t>Tavoite: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Rakentaa toimiva prototyyppi tuotteesta</a:t>
            </a:r>
          </a:p>
          <a:p>
            <a:endParaRPr lang="fi-FI">
              <a:solidFill>
                <a:srgbClr val="63816D"/>
              </a:solidFill>
              <a:latin typeface="Baskerville Old Face"/>
              <a:cs typeface="Calibri" panose="020F0502020204030204"/>
            </a:endParaRPr>
          </a:p>
          <a:p>
            <a:r>
              <a:rPr lang="fi-FI" b="1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Toteutus: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     Suunnittelutyö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     3D-mallinnus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     3D-tulostus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  <a:cs typeface="Calibri" panose="020F0502020204030204"/>
              </a:rPr>
              <a:t>     Mobiiliapplikaation rakentaminen</a:t>
            </a:r>
          </a:p>
          <a:p>
            <a:endParaRPr lang="fi-FI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fi-FI" b="1">
                <a:solidFill>
                  <a:srgbClr val="63816D"/>
                </a:solidFill>
                <a:latin typeface="Baskerville Old Face"/>
              </a:rPr>
              <a:t>Lopputulos: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Toimiva automatisoitu älyruukku, jota voidaan ohjata sovelluksen avulla.</a:t>
            </a:r>
          </a:p>
          <a:p>
            <a:endParaRPr lang="fi-FI">
              <a:cs typeface="Calibri"/>
            </a:endParaRPr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95FE44B0-52E8-496F-B9BC-70097BDA99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5" y="3974727"/>
            <a:ext cx="403409" cy="235230"/>
          </a:xfrm>
          <a:prstGeom prst="rect">
            <a:avLst/>
          </a:prstGeom>
        </p:spPr>
      </p:pic>
      <p:pic>
        <p:nvPicPr>
          <p:cNvPr id="9" name="Kuva 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297517-F176-4532-98FA-81E63796CA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5" y="4261998"/>
            <a:ext cx="403409" cy="235230"/>
          </a:xfrm>
          <a:prstGeom prst="rect">
            <a:avLst/>
          </a:prstGeom>
        </p:spPr>
      </p:pic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9E9A5D2-82BC-40C3-9CA0-9839705E8D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5" y="4508068"/>
            <a:ext cx="403409" cy="235230"/>
          </a:xfrm>
          <a:prstGeom prst="rect">
            <a:avLst/>
          </a:prstGeom>
        </p:spPr>
      </p:pic>
      <p:pic>
        <p:nvPicPr>
          <p:cNvPr id="11" name="Kuva 10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4B0C01A5-3637-4E97-9FA1-9A4E9FBAE9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4" y="4762542"/>
            <a:ext cx="403409" cy="2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9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0179B6A-9C79-41FF-9A5D-85B15288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91" y="4047643"/>
            <a:ext cx="4121376" cy="2330876"/>
          </a:xfrm>
          <a:prstGeom prst="rect">
            <a:avLst/>
          </a:prstGeom>
        </p:spPr>
      </p:pic>
      <p:pic>
        <p:nvPicPr>
          <p:cNvPr id="2" name="Kuva 1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A4C784FD-8D04-497A-AB7E-0A2390AFD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8" y="629126"/>
            <a:ext cx="4006601" cy="1766414"/>
          </a:xfrm>
          <a:prstGeom prst="rect">
            <a:avLst/>
          </a:prstGeom>
        </p:spPr>
      </p:pic>
      <p:pic>
        <p:nvPicPr>
          <p:cNvPr id="3" name="Kuva 2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9CBB4ACA-2F9A-4582-8E5D-864342B5A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48" y="2597187"/>
            <a:ext cx="4006601" cy="5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2B13AA29-79B5-49E6-957D-0A8E3268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1" y="267737"/>
            <a:ext cx="4958555" cy="1523994"/>
          </a:xfrm>
          <a:prstGeom prst="rect">
            <a:avLst/>
          </a:prstGeom>
        </p:spPr>
      </p:pic>
      <p:pic>
        <p:nvPicPr>
          <p:cNvPr id="2" name="Kuva 3">
            <a:extLst>
              <a:ext uri="{FF2B5EF4-FFF2-40B4-BE49-F238E27FC236}">
                <a16:creationId xmlns:a16="http://schemas.microsoft.com/office/drawing/2014/main" id="{28AFE3FE-4006-4211-A5D8-1F3C0A029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40" y="2059468"/>
            <a:ext cx="7087936" cy="41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Firebase? The complete story, abridged. - Firebase ...">
            <a:extLst>
              <a:ext uri="{FF2B5EF4-FFF2-40B4-BE49-F238E27FC236}">
                <a16:creationId xmlns:a16="http://schemas.microsoft.com/office/drawing/2014/main" id="{155C7940-B8FD-4091-B1FC-B53EC8CA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38" y="499321"/>
            <a:ext cx="1447535" cy="14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73100930-F851-45E7-90FF-243BA71AE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15" y="394957"/>
            <a:ext cx="3699271" cy="1656265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705A7A9D-5454-49B4-8FCF-4490F784A033}"/>
              </a:ext>
            </a:extLst>
          </p:cNvPr>
          <p:cNvSpPr txBox="1"/>
          <p:nvPr/>
        </p:nvSpPr>
        <p:spPr>
          <a:xfrm>
            <a:off x="5642410" y="5712723"/>
            <a:ext cx="654958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700">
                <a:solidFill>
                  <a:srgbClr val="63816D"/>
                </a:solidFill>
                <a:latin typeface="Baskerville Old Face" panose="02020602080505020303" pitchFamily="18" charset="0"/>
              </a:rPr>
              <a:t>Tietokantaan syötetyt kasvin tiedot – Google Firebase</a:t>
            </a:r>
            <a:endParaRPr lang="fi-FI" sz="1700">
              <a:latin typeface="Baskerville Old Face" panose="02020602080505020303" pitchFamily="18" charset="0"/>
            </a:endParaRP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556B1932-0BF5-4BC1-8569-DA76A2534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973" y="2286002"/>
            <a:ext cx="6198778" cy="3426721"/>
          </a:xfrm>
          <a:prstGeom prst="rect">
            <a:avLst/>
          </a:prstGeom>
        </p:spPr>
      </p:pic>
      <p:sp>
        <p:nvSpPr>
          <p:cNvPr id="9" name="Suorakulmio 8">
            <a:extLst>
              <a:ext uri="{FF2B5EF4-FFF2-40B4-BE49-F238E27FC236}">
                <a16:creationId xmlns:a16="http://schemas.microsoft.com/office/drawing/2014/main" id="{AF3BBEE3-B806-4082-B4C8-4D2D4D40E1BA}"/>
              </a:ext>
            </a:extLst>
          </p:cNvPr>
          <p:cNvSpPr/>
          <p:nvPr/>
        </p:nvSpPr>
        <p:spPr>
          <a:xfrm>
            <a:off x="510649" y="2286003"/>
            <a:ext cx="4741782" cy="29285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7859505D-1572-41B3-89CA-1098A2A26F06}"/>
              </a:ext>
            </a:extLst>
          </p:cNvPr>
          <p:cNvSpPr txBox="1"/>
          <p:nvPr/>
        </p:nvSpPr>
        <p:spPr>
          <a:xfrm>
            <a:off x="1403371" y="2583383"/>
            <a:ext cx="639967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Google</a:t>
            </a:r>
            <a:endParaRPr lang="fi-FI">
              <a:solidFill>
                <a:srgbClr val="63816D"/>
              </a:solidFill>
              <a:latin typeface="Baskerville Old Face" panose="02020602080505020303" pitchFamily="18" charset="0"/>
            </a:endParaRPr>
          </a:p>
          <a:p>
            <a:endParaRPr lang="fi-FI">
              <a:solidFill>
                <a:srgbClr val="63816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Kuva 9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E300386-B748-42C1-B513-6185B59FEF1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7" y="2588827"/>
            <a:ext cx="628048" cy="366219"/>
          </a:xfrm>
          <a:prstGeom prst="rect">
            <a:avLst/>
          </a:prstGeom>
        </p:spPr>
      </p:pic>
      <p:sp>
        <p:nvSpPr>
          <p:cNvPr id="14" name="Tekstiruutu 13">
            <a:extLst>
              <a:ext uri="{FF2B5EF4-FFF2-40B4-BE49-F238E27FC236}">
                <a16:creationId xmlns:a16="http://schemas.microsoft.com/office/drawing/2014/main" id="{B883559C-9881-4F4C-B731-C5526A832576}"/>
              </a:ext>
            </a:extLst>
          </p:cNvPr>
          <p:cNvSpPr txBox="1"/>
          <p:nvPr/>
        </p:nvSpPr>
        <p:spPr>
          <a:xfrm>
            <a:off x="1888098" y="3204972"/>
            <a:ext cx="639967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 b="1">
                <a:solidFill>
                  <a:srgbClr val="63816D"/>
                </a:solidFill>
                <a:latin typeface="Baskerville Old Face"/>
              </a:rPr>
              <a:t>Miksi Firebase?</a:t>
            </a:r>
            <a:endParaRPr lang="fi-FI" b="1">
              <a:solidFill>
                <a:srgbClr val="63816D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3973EC9E-E0FE-480A-93E0-8886482F99DA}"/>
              </a:ext>
            </a:extLst>
          </p:cNvPr>
          <p:cNvSpPr txBox="1"/>
          <p:nvPr/>
        </p:nvSpPr>
        <p:spPr>
          <a:xfrm>
            <a:off x="1403371" y="3760467"/>
            <a:ext cx="639967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+ Helppokäyttöinen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+ Luotettava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+ Käyttäjähallinta</a:t>
            </a:r>
          </a:p>
        </p:txBody>
      </p:sp>
    </p:spTree>
    <p:extLst>
      <p:ext uri="{BB962C8B-B14F-4D97-AF65-F5344CB8AC3E}">
        <p14:creationId xmlns:p14="http://schemas.microsoft.com/office/powerpoint/2010/main" val="143926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65F97253-1918-4180-AF23-EEFB1611B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7" y="533587"/>
            <a:ext cx="4226408" cy="1691922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B013D721-36C3-4CDE-B486-67AC03C3A715}"/>
              </a:ext>
            </a:extLst>
          </p:cNvPr>
          <p:cNvSpPr txBox="1"/>
          <p:nvPr/>
        </p:nvSpPr>
        <p:spPr>
          <a:xfrm>
            <a:off x="4915455" y="6049534"/>
            <a:ext cx="3114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2000">
                <a:solidFill>
                  <a:srgbClr val="63816D"/>
                </a:solidFill>
                <a:latin typeface="Baskerville Old Face" panose="02020602080505020303" pitchFamily="18" charset="0"/>
              </a:rPr>
              <a:t>ThingSpeak - hallintapaneeli</a:t>
            </a:r>
            <a:endParaRPr lang="fi-FI" sz="2000">
              <a:latin typeface="Baskerville Old Face" panose="02020602080505020303" pitchFamily="18" charset="0"/>
            </a:endParaRP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F96E8252-367C-4F76-B9B8-2A56D47D5FAE}"/>
              </a:ext>
            </a:extLst>
          </p:cNvPr>
          <p:cNvSpPr/>
          <p:nvPr/>
        </p:nvSpPr>
        <p:spPr>
          <a:xfrm>
            <a:off x="519520" y="2489310"/>
            <a:ext cx="3476283" cy="3949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939757E0-4468-46D5-8E28-1E7DD595E045}"/>
              </a:ext>
            </a:extLst>
          </p:cNvPr>
          <p:cNvSpPr txBox="1"/>
          <p:nvPr/>
        </p:nvSpPr>
        <p:spPr>
          <a:xfrm>
            <a:off x="1326911" y="3139137"/>
            <a:ext cx="609442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TheMathWorks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</p:txBody>
      </p:sp>
      <p:pic>
        <p:nvPicPr>
          <p:cNvPr id="12" name="Kuva 11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A913FFC5-6132-4094-B18D-195C63DB13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57" y="3139137"/>
            <a:ext cx="628048" cy="366219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5E964D4B-FAC9-4AFB-B8DA-BF16552F469E}"/>
              </a:ext>
            </a:extLst>
          </p:cNvPr>
          <p:cNvSpPr txBox="1"/>
          <p:nvPr/>
        </p:nvSpPr>
        <p:spPr>
          <a:xfrm>
            <a:off x="1121071" y="3882843"/>
            <a:ext cx="6094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 b="1">
                <a:solidFill>
                  <a:srgbClr val="63816D"/>
                </a:solidFill>
                <a:latin typeface="Baskerville Old Face"/>
              </a:rPr>
              <a:t>Miksi ThingSpeak?</a:t>
            </a:r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E90E3375-45C0-4064-891A-1695759092BC}"/>
              </a:ext>
            </a:extLst>
          </p:cNvPr>
          <p:cNvSpPr txBox="1"/>
          <p:nvPr/>
        </p:nvSpPr>
        <p:spPr>
          <a:xfrm>
            <a:off x="720857" y="4438771"/>
            <a:ext cx="609442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+ Helppokäyttöinen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+ Toimii ”</a:t>
            </a:r>
            <a:r>
              <a:rPr lang="fi-FI" err="1">
                <a:solidFill>
                  <a:srgbClr val="63816D"/>
                </a:solidFill>
                <a:latin typeface="Baskerville Old Face"/>
              </a:rPr>
              <a:t>back-endinä</a:t>
            </a:r>
            <a:r>
              <a:rPr lang="fi-FI">
                <a:solidFill>
                  <a:srgbClr val="63816D"/>
                </a:solidFill>
                <a:latin typeface="Baskerville Old Face"/>
              </a:rPr>
              <a:t>”</a:t>
            </a: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+ Kattavat käyttöohjeet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E4E409D-6691-4A1C-9356-C16CBC1A8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69" y="509852"/>
            <a:ext cx="7054117" cy="55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1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CEC01186-87AF-4252-82F7-80BB6DF66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6" y="369634"/>
            <a:ext cx="4071147" cy="1773707"/>
          </a:xfrm>
          <a:prstGeom prst="rect">
            <a:avLst/>
          </a:prstGeom>
        </p:spPr>
      </p:pic>
      <p:pic>
        <p:nvPicPr>
          <p:cNvPr id="30" name="Kuva 29">
            <a:extLst>
              <a:ext uri="{FF2B5EF4-FFF2-40B4-BE49-F238E27FC236}">
                <a16:creationId xmlns:a16="http://schemas.microsoft.com/office/drawing/2014/main" id="{53FFDBC8-C356-4127-BD28-54B07173A5B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65" y="2143341"/>
            <a:ext cx="5351503" cy="3857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kstiruutu 30">
            <a:extLst>
              <a:ext uri="{FF2B5EF4-FFF2-40B4-BE49-F238E27FC236}">
                <a16:creationId xmlns:a16="http://schemas.microsoft.com/office/drawing/2014/main" id="{1CC1AB2B-27DA-4A08-9E4D-E9F3CEBB82E1}"/>
              </a:ext>
            </a:extLst>
          </p:cNvPr>
          <p:cNvSpPr txBox="1"/>
          <p:nvPr/>
        </p:nvSpPr>
        <p:spPr>
          <a:xfrm>
            <a:off x="6420368" y="6026916"/>
            <a:ext cx="609442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700">
                <a:solidFill>
                  <a:srgbClr val="63816D"/>
                </a:solidFill>
                <a:latin typeface="Baskerville Old Face" panose="02020602080505020303" pitchFamily="18" charset="0"/>
              </a:rPr>
              <a:t>Raakile - Ruukun ensimmäinen suunnitteluvaihe</a:t>
            </a:r>
            <a:endParaRPr lang="fi-FI" sz="1700">
              <a:latin typeface="Baskerville Old Face" panose="02020602080505020303" pitchFamily="18" charset="0"/>
            </a:endParaRP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8C090FFF-BEC0-46A8-8C0F-D172427CF33E}"/>
              </a:ext>
            </a:extLst>
          </p:cNvPr>
          <p:cNvSpPr/>
          <p:nvPr/>
        </p:nvSpPr>
        <p:spPr>
          <a:xfrm>
            <a:off x="512387" y="2448911"/>
            <a:ext cx="4755649" cy="3105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C34AAE6E-9608-4AA6-8281-0BB12A843C4C}"/>
              </a:ext>
            </a:extLst>
          </p:cNvPr>
          <p:cNvSpPr txBox="1"/>
          <p:nvPr/>
        </p:nvSpPr>
        <p:spPr>
          <a:xfrm>
            <a:off x="2039721" y="3245890"/>
            <a:ext cx="6094428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pH-arvo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ppm-arvo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Veden happipitoisuus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</p:txBody>
      </p:sp>
      <p:pic>
        <p:nvPicPr>
          <p:cNvPr id="8" name="Kuva 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5975774-EBD2-4440-AEB3-E9FAFD0162C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03" y="3245890"/>
            <a:ext cx="628048" cy="366219"/>
          </a:xfrm>
          <a:prstGeom prst="rect">
            <a:avLst/>
          </a:prstGeom>
        </p:spPr>
      </p:pic>
      <p:pic>
        <p:nvPicPr>
          <p:cNvPr id="14" name="Kuva 13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C143597C-33CC-497B-9D0A-D95771829E3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03" y="3821634"/>
            <a:ext cx="628048" cy="366219"/>
          </a:xfrm>
          <a:prstGeom prst="rect">
            <a:avLst/>
          </a:prstGeom>
        </p:spPr>
      </p:pic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7CA15E7-6128-42B4-B8CD-FD775E6857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05" y="4357359"/>
            <a:ext cx="628048" cy="3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uva 2" descr="Kuva, joka sisältää kohteen teksti&#10;&#10;Kuvaus luotu automaattisesti">
            <a:extLst>
              <a:ext uri="{FF2B5EF4-FFF2-40B4-BE49-F238E27FC236}">
                <a16:creationId xmlns:a16="http://schemas.microsoft.com/office/drawing/2014/main" id="{25F58A71-BD41-492E-A653-864ECABD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570645"/>
            <a:ext cx="4627915" cy="1539731"/>
          </a:xfrm>
          <a:prstGeom prst="rect">
            <a:avLst/>
          </a:prstGeom>
        </p:spPr>
      </p:pic>
      <p:sp>
        <p:nvSpPr>
          <p:cNvPr id="6" name="Suorakulmio 5">
            <a:extLst>
              <a:ext uri="{FF2B5EF4-FFF2-40B4-BE49-F238E27FC236}">
                <a16:creationId xmlns:a16="http://schemas.microsoft.com/office/drawing/2014/main" id="{986D75EA-84D1-4A89-BCA0-97B0EFDF1278}"/>
              </a:ext>
            </a:extLst>
          </p:cNvPr>
          <p:cNvSpPr/>
          <p:nvPr/>
        </p:nvSpPr>
        <p:spPr>
          <a:xfrm>
            <a:off x="406400" y="2533135"/>
            <a:ext cx="4627915" cy="359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Tekstiruutu 27">
            <a:extLst>
              <a:ext uri="{FF2B5EF4-FFF2-40B4-BE49-F238E27FC236}">
                <a16:creationId xmlns:a16="http://schemas.microsoft.com/office/drawing/2014/main" id="{C34AAE6E-9608-4AA6-8281-0BB12A843C4C}"/>
              </a:ext>
            </a:extLst>
          </p:cNvPr>
          <p:cNvSpPr txBox="1"/>
          <p:nvPr/>
        </p:nvSpPr>
        <p:spPr>
          <a:xfrm>
            <a:off x="1625464" y="3063035"/>
            <a:ext cx="6094428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ESP32-DevKit-32D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Rele-moduuli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TDS-anturi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pH-anturi</a:t>
            </a:r>
          </a:p>
          <a:p>
            <a:endParaRPr lang="fi-FI">
              <a:solidFill>
                <a:srgbClr val="63816D"/>
              </a:solidFill>
              <a:latin typeface="Baskerville Old Face"/>
            </a:endParaRPr>
          </a:p>
          <a:p>
            <a:r>
              <a:rPr lang="fi-FI">
                <a:solidFill>
                  <a:srgbClr val="63816D"/>
                </a:solidFill>
                <a:latin typeface="Baskerville Old Face"/>
              </a:rPr>
              <a:t>Ilmapumppu</a:t>
            </a:r>
          </a:p>
        </p:txBody>
      </p:sp>
      <p:pic>
        <p:nvPicPr>
          <p:cNvPr id="15" name="Kuva 14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1839B2DC-6B61-4168-BBD4-B3462287A0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7" y="3027119"/>
            <a:ext cx="628048" cy="366219"/>
          </a:xfrm>
          <a:prstGeom prst="rect">
            <a:avLst/>
          </a:prstGeom>
        </p:spPr>
      </p:pic>
      <p:pic>
        <p:nvPicPr>
          <p:cNvPr id="16" name="Kuva 15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3C3A6AB-EF17-4DB4-8091-4BCB99A3BC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7" y="3572829"/>
            <a:ext cx="628048" cy="366219"/>
          </a:xfrm>
          <a:prstGeom prst="rect">
            <a:avLst/>
          </a:prstGeom>
        </p:spPr>
      </p:pic>
      <p:pic>
        <p:nvPicPr>
          <p:cNvPr id="17" name="Kuva 16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6DD4885C-229B-49FC-8A8E-4305656D69D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7" y="4136953"/>
            <a:ext cx="628048" cy="366219"/>
          </a:xfrm>
          <a:prstGeom prst="rect">
            <a:avLst/>
          </a:prstGeom>
        </p:spPr>
      </p:pic>
      <p:pic>
        <p:nvPicPr>
          <p:cNvPr id="18" name="Kuva 17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51B77B85-FF31-4B65-A898-0B829A04BD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7" y="4747833"/>
            <a:ext cx="628048" cy="366219"/>
          </a:xfrm>
          <a:prstGeom prst="rect">
            <a:avLst/>
          </a:prstGeom>
        </p:spPr>
      </p:pic>
      <p:pic>
        <p:nvPicPr>
          <p:cNvPr id="19" name="Kuva 18" descr="Kuva, joka sisältää kohteen piirtäminen&#10;&#10;Kuvaus luotu automaattisesti">
            <a:extLst>
              <a:ext uri="{FF2B5EF4-FFF2-40B4-BE49-F238E27FC236}">
                <a16:creationId xmlns:a16="http://schemas.microsoft.com/office/drawing/2014/main" id="{0246AF51-47A0-44F3-AE53-7500012158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7" y="5297543"/>
            <a:ext cx="628048" cy="366219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93414CC0-4323-48AD-98B2-F8E9C6C2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06" y="920116"/>
            <a:ext cx="54483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5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uva 6" descr="Kuva, joka sisältää kohteen lattia, sisä&#10;&#10;Kuvaus luotu automaattisesti">
            <a:extLst>
              <a:ext uri="{FF2B5EF4-FFF2-40B4-BE49-F238E27FC236}">
                <a16:creationId xmlns:a16="http://schemas.microsoft.com/office/drawing/2014/main" id="{5EA0AE24-1640-4D99-8264-AF86504396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4" y="2167824"/>
            <a:ext cx="5260156" cy="346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kstiruutu 9">
            <a:extLst>
              <a:ext uri="{FF2B5EF4-FFF2-40B4-BE49-F238E27FC236}">
                <a16:creationId xmlns:a16="http://schemas.microsoft.com/office/drawing/2014/main" id="{258D30FD-AEC8-45C1-A9E5-27FED806E3AA}"/>
              </a:ext>
            </a:extLst>
          </p:cNvPr>
          <p:cNvSpPr txBox="1"/>
          <p:nvPr/>
        </p:nvSpPr>
        <p:spPr>
          <a:xfrm>
            <a:off x="805412" y="5636888"/>
            <a:ext cx="6094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Valmis ruukkuteline kasvatusruukkuineen</a:t>
            </a:r>
            <a:endParaRPr lang="fi-FI">
              <a:latin typeface="Baskerville Old Face"/>
            </a:endParaRPr>
          </a:p>
        </p:txBody>
      </p:sp>
      <p:pic>
        <p:nvPicPr>
          <p:cNvPr id="8" name="Kuva 7" descr="Kuva, joka sisältää kohteen tumma&#10;&#10;Kuvaus luotu automaattisesti">
            <a:extLst>
              <a:ext uri="{FF2B5EF4-FFF2-40B4-BE49-F238E27FC236}">
                <a16:creationId xmlns:a16="http://schemas.microsoft.com/office/drawing/2014/main" id="{B8464D66-4104-4649-8972-A222626D561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289" y="1871622"/>
            <a:ext cx="4494214" cy="3765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5956B973-23B0-40F1-9EE0-9365FF3D7607}"/>
              </a:ext>
            </a:extLst>
          </p:cNvPr>
          <p:cNvSpPr txBox="1"/>
          <p:nvPr/>
        </p:nvSpPr>
        <p:spPr>
          <a:xfrm>
            <a:off x="6849289" y="5636888"/>
            <a:ext cx="6094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Anturin kiinnike</a:t>
            </a:r>
            <a:endParaRPr lang="fi-FI">
              <a:latin typeface="Baskerville Old Face"/>
            </a:endParaRPr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4986A679-2EF9-4547-94E7-685308D45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12" y="454989"/>
            <a:ext cx="4376264" cy="14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3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EB6795-257E-406C-89FA-E71A468A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7" y="0"/>
            <a:ext cx="710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E9DE04DB-C3DA-4CDE-B4D2-3DB4AB5B29EF}"/>
              </a:ext>
            </a:extLst>
          </p:cNvPr>
          <p:cNvSpPr txBox="1"/>
          <p:nvPr/>
        </p:nvSpPr>
        <p:spPr>
          <a:xfrm>
            <a:off x="553753" y="5604737"/>
            <a:ext cx="6094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Tekniikkapohja</a:t>
            </a:r>
            <a:endParaRPr lang="fi-FI">
              <a:latin typeface="Baskerville Old Fac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8F3E-3631-40F2-9FFD-AF060F36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53" y="1610513"/>
            <a:ext cx="4534184" cy="39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923D26F-385D-44DD-88E4-E8B97747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85" y="1563121"/>
            <a:ext cx="5116562" cy="40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4060AD00-D77E-4C53-B70E-D649E4BEAED0}"/>
              </a:ext>
            </a:extLst>
          </p:cNvPr>
          <p:cNvSpPr txBox="1"/>
          <p:nvPr/>
        </p:nvSpPr>
        <p:spPr>
          <a:xfrm>
            <a:off x="6458262" y="5587802"/>
            <a:ext cx="60944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fi-FI">
                <a:solidFill>
                  <a:srgbClr val="63816D"/>
                </a:solidFill>
                <a:latin typeface="Baskerville Old Face"/>
              </a:rPr>
              <a:t>Mallinnuksen lopputulos</a:t>
            </a:r>
            <a:endParaRPr lang="fi-FI">
              <a:latin typeface="Baskerville Old Face"/>
            </a:endParaRPr>
          </a:p>
        </p:txBody>
      </p:sp>
    </p:spTree>
    <p:extLst>
      <p:ext uri="{BB962C8B-B14F-4D97-AF65-F5344CB8AC3E}">
        <p14:creationId xmlns:p14="http://schemas.microsoft.com/office/powerpoint/2010/main" val="177935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1A381EB1D29E4783A74C0CFE2BF110" ma:contentTypeVersion="5" ma:contentTypeDescription="Create a new document." ma:contentTypeScope="" ma:versionID="f440763eade6f9d37ed99e87fe7301bb">
  <xsd:schema xmlns:xsd="http://www.w3.org/2001/XMLSchema" xmlns:xs="http://www.w3.org/2001/XMLSchema" xmlns:p="http://schemas.microsoft.com/office/2006/metadata/properties" xmlns:ns2="1ddb23dc-61bd-49fd-ace4-89544380b798" targetNamespace="http://schemas.microsoft.com/office/2006/metadata/properties" ma:root="true" ma:fieldsID="c12b7b677d23b9221b669eaf42febec7" ns2:_="">
    <xsd:import namespace="1ddb23dc-61bd-49fd-ace4-89544380b7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db23dc-61bd-49fd-ace4-89544380b7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F2BBA1-6D78-4080-AB26-9B0F0ADC5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8E6418-5178-400B-8290-70E76921FDE5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ddb23dc-61bd-49fd-ace4-89544380b79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E0496F-2A14-4B1A-A4FB-227AC1E5B835}">
  <ds:schemaRefs>
    <ds:schemaRef ds:uri="1ddb23dc-61bd-49fd-ace4-89544380b7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</Words>
  <Application>Microsoft Office PowerPoint</Application>
  <PresentationFormat>Laajakuva</PresentationFormat>
  <Paragraphs>82</Paragraphs>
  <Slides>25</Slides>
  <Notes>25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25</vt:i4>
      </vt:variant>
    </vt:vector>
  </HeadingPairs>
  <TitlesOfParts>
    <vt:vector size="30" baseType="lpstr">
      <vt:lpstr>Arial</vt:lpstr>
      <vt:lpstr>Baskerville Old Face</vt:lpstr>
      <vt:lpstr>Calibri</vt:lpstr>
      <vt:lpstr>Calibri Light</vt:lpstr>
      <vt:lpstr>Office-teema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Debi .</dc:creator>
  <cp:lastModifiedBy>Debi .</cp:lastModifiedBy>
  <cp:revision>25</cp:revision>
  <dcterms:created xsi:type="dcterms:W3CDTF">2020-04-11T06:43:01Z</dcterms:created>
  <dcterms:modified xsi:type="dcterms:W3CDTF">2021-11-22T10:18:28Z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0x010100951A381EB1D29E4783A74C0CFE2BF110</vt:lpwstr>
  </property>
</Properties>
</file>